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Google Sans"/>
      <p:regular r:id="rId14"/>
      <p:bold r:id="rId15"/>
      <p:italic r:id="rId16"/>
      <p:boldItalic r:id="rId17"/>
    </p:embeddedFon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oogleSans-bold.fntdata"/><Relationship Id="rId14" Type="http://schemas.openxmlformats.org/officeDocument/2006/relationships/font" Target="fonts/GoogleSans-regular.fntdata"/><Relationship Id="rId17" Type="http://schemas.openxmlformats.org/officeDocument/2006/relationships/font" Target="fonts/GoogleSans-boldItalic.fntdata"/><Relationship Id="rId16" Type="http://schemas.openxmlformats.org/officeDocument/2006/relationships/font" Target="fonts/GoogleSans-italic.fntdata"/><Relationship Id="rId5" Type="http://schemas.openxmlformats.org/officeDocument/2006/relationships/slide" Target="slides/slide1.xml"/><Relationship Id="rId19" Type="http://schemas.openxmlformats.org/officeDocument/2006/relationships/font" Target="fonts/RobotoMono-bold.fntdata"/><Relationship Id="rId6" Type="http://schemas.openxmlformats.org/officeDocument/2006/relationships/slide" Target="slides/slide2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25d440e4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c25d440e4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43bdcad3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043bdcad3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4d0e3a0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4d0e3a0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12deae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12dea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d6f16a2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d6f16a2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d6f16a2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d6f16a2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d6f16a22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d6f16a22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d6f16a22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d6f16a22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6f16a2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d6f16a2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 1 1" showMasterSp="0">
  <p:cSld name="Blank Red Footer_1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5" y="52423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 txBox="1"/>
          <p:nvPr/>
        </p:nvSpPr>
        <p:spPr>
          <a:xfrm>
            <a:off x="252225" y="87325"/>
            <a:ext cx="5862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Google Sans"/>
                <a:ea typeface="Google Sans"/>
                <a:cs typeface="Google Sans"/>
                <a:sym typeface="Google Sans"/>
              </a:rPr>
              <a:t>2023 Solution Challenge: Info Session</a:t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19812" y="186775"/>
            <a:ext cx="2370692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9">
          <p15:clr>
            <a:srgbClr val="FA7B17"/>
          </p15:clr>
        </p15:guide>
        <p15:guide id="2" pos="5571">
          <p15:clr>
            <a:srgbClr val="FA7B17"/>
          </p15:clr>
        </p15:guide>
        <p15:guide id="3" orient="horz" pos="3097">
          <p15:clr>
            <a:srgbClr val="FA7B17"/>
          </p15:clr>
        </p15:guide>
        <p15:guide id="4" orient="horz" pos="297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998963" y="2283872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sli.do/event/wCDFFp9ahBJTtK6AHpPT2Z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stagram.com/vandyck.lai/" TargetMode="External"/><Relationship Id="rId4" Type="http://schemas.openxmlformats.org/officeDocument/2006/relationships/hyperlink" Target="https://www.linkedin.com/in/lai-kai-yong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apspace.apu.edu.m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1100625" y="1911750"/>
            <a:ext cx="573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Intro to 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Cloud Computing</a:t>
            </a:r>
            <a:endParaRPr b="1"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450" y="1554413"/>
            <a:ext cx="2007675" cy="20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2566375" y="1189275"/>
            <a:ext cx="28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Slido for QNA</a:t>
            </a:r>
            <a:endParaRPr b="1"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1915825" y="4084950"/>
            <a:ext cx="447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https://app.sli.do/event/wCDFFp9ahBJTtK6AHpPT2Z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625" y="17568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94174" y="1399225"/>
            <a:ext cx="4442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Lai Kai Yong (Vandyck)</a:t>
            </a:r>
            <a:endParaRPr sz="3100"/>
          </a:p>
        </p:txBody>
      </p:sp>
      <p:sp>
        <p:nvSpPr>
          <p:cNvPr id="80" name="Google Shape;80;p18"/>
          <p:cNvSpPr txBox="1"/>
          <p:nvPr>
            <p:ph idx="2" type="subTitle"/>
          </p:nvPr>
        </p:nvSpPr>
        <p:spPr>
          <a:xfrm>
            <a:off x="982663" y="3066397"/>
            <a:ext cx="39555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@vandyck.lai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Kai Yong Lai (Vandyck)</a:t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900" y="972175"/>
            <a:ext cx="3429075" cy="34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500" y="3137000"/>
            <a:ext cx="314301" cy="3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500" y="3615050"/>
            <a:ext cx="275850" cy="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907774" y="1893975"/>
            <a:ext cx="44427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 Stack Software Engineer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GDSC Lead @APU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MLSA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0" y="1311300"/>
            <a:ext cx="2602150" cy="21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4294967295" type="title"/>
          </p:nvPr>
        </p:nvSpPr>
        <p:spPr>
          <a:xfrm>
            <a:off x="3489600" y="252800"/>
            <a:ext cx="21648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Cloud Type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9"/>
          <p:cNvSpPr txBox="1"/>
          <p:nvPr>
            <p:ph idx="4294967295" type="title"/>
          </p:nvPr>
        </p:nvSpPr>
        <p:spPr>
          <a:xfrm>
            <a:off x="374150" y="3694100"/>
            <a:ext cx="24054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Private Cloud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Traditional Way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or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Third Party Managed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825" y="1311288"/>
            <a:ext cx="1853100" cy="18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3798150" y="1254300"/>
            <a:ext cx="15477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40">
                <a:latin typeface="Google Sans"/>
                <a:ea typeface="Google Sans"/>
                <a:cs typeface="Google Sans"/>
                <a:sym typeface="Google Sans"/>
              </a:rPr>
              <a:t>Hybrid</a:t>
            </a:r>
            <a:r>
              <a:rPr lang="en" sz="1740">
                <a:latin typeface="Google Sans"/>
                <a:ea typeface="Google Sans"/>
                <a:cs typeface="Google Sans"/>
                <a:sym typeface="Google Sans"/>
              </a:rPr>
              <a:t> Cloud</a:t>
            </a:r>
            <a:endParaRPr sz="174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4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9"/>
          <p:cNvSpPr txBox="1"/>
          <p:nvPr>
            <p:ph idx="4294967295" type="title"/>
          </p:nvPr>
        </p:nvSpPr>
        <p:spPr>
          <a:xfrm>
            <a:off x="6718400" y="3609325"/>
            <a:ext cx="2341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Public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Cloud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(Third party managed)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9"/>
          <p:cNvSpPr txBox="1"/>
          <p:nvPr>
            <p:ph idx="4294967295" type="title"/>
          </p:nvPr>
        </p:nvSpPr>
        <p:spPr>
          <a:xfrm>
            <a:off x="4252675" y="1955588"/>
            <a:ext cx="7236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40">
                <a:latin typeface="Google Sans"/>
                <a:ea typeface="Google Sans"/>
                <a:cs typeface="Google Sans"/>
                <a:sym typeface="Google Sans"/>
              </a:rPr>
              <a:t>+</a:t>
            </a:r>
            <a:endParaRPr sz="464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4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370" y="1977995"/>
            <a:ext cx="3047500" cy="15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0" l="0" r="72596" t="0"/>
          <a:stretch/>
        </p:blipFill>
        <p:spPr>
          <a:xfrm>
            <a:off x="3911750" y="893600"/>
            <a:ext cx="1320499" cy="131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963" y="893600"/>
            <a:ext cx="2398325" cy="15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6">
            <a:alphaModFix/>
          </a:blip>
          <a:srcRect b="-4379" l="-7290" r="7290" t="4380"/>
          <a:stretch/>
        </p:blipFill>
        <p:spPr>
          <a:xfrm>
            <a:off x="1392375" y="681675"/>
            <a:ext cx="19621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00" y="1163650"/>
            <a:ext cx="1602050" cy="1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4294967295" type="title"/>
          </p:nvPr>
        </p:nvSpPr>
        <p:spPr>
          <a:xfrm>
            <a:off x="3369300" y="252800"/>
            <a:ext cx="24054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Cloud Service 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0"/>
          <p:cNvSpPr txBox="1"/>
          <p:nvPr>
            <p:ph idx="4294967295" type="title"/>
          </p:nvPr>
        </p:nvSpPr>
        <p:spPr>
          <a:xfrm>
            <a:off x="804600" y="3694100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Infrastructure as a Service (IaaS)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0"/>
          <p:cNvSpPr txBox="1"/>
          <p:nvPr>
            <p:ph idx="4294967295" type="title"/>
          </p:nvPr>
        </p:nvSpPr>
        <p:spPr>
          <a:xfrm>
            <a:off x="6718400" y="3609325"/>
            <a:ext cx="17244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Software as a Service (SaaS)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0"/>
          <p:cNvSpPr txBox="1"/>
          <p:nvPr>
            <p:ph idx="4294967295" type="title"/>
          </p:nvPr>
        </p:nvSpPr>
        <p:spPr>
          <a:xfrm>
            <a:off x="3709800" y="3694100"/>
            <a:ext cx="17244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as a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Service (PaaS)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2750" y="2046400"/>
            <a:ext cx="1455350" cy="1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775" y="2046400"/>
            <a:ext cx="1320500" cy="11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4775" y="1700824"/>
            <a:ext cx="1419827" cy="10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4150" y="2097213"/>
            <a:ext cx="1455350" cy="135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12">
            <a:alphaModFix/>
          </a:blip>
          <a:srcRect b="0" l="0" r="74324" t="0"/>
          <a:stretch/>
        </p:blipFill>
        <p:spPr>
          <a:xfrm>
            <a:off x="3570975" y="1791500"/>
            <a:ext cx="1011226" cy="11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1100"/>
            <a:ext cx="76200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850" y="2326275"/>
            <a:ext cx="1445600" cy="14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4294967295" type="title"/>
          </p:nvPr>
        </p:nvSpPr>
        <p:spPr>
          <a:xfrm>
            <a:off x="2897400" y="252800"/>
            <a:ext cx="44784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Some Common Category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2"/>
          <p:cNvSpPr txBox="1"/>
          <p:nvPr>
            <p:ph idx="4294967295" type="title"/>
          </p:nvPr>
        </p:nvSpPr>
        <p:spPr>
          <a:xfrm>
            <a:off x="1076150" y="2001725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Database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2"/>
          <p:cNvSpPr txBox="1"/>
          <p:nvPr>
            <p:ph idx="4294967295" type="title"/>
          </p:nvPr>
        </p:nvSpPr>
        <p:spPr>
          <a:xfrm>
            <a:off x="6541575" y="1866400"/>
            <a:ext cx="17244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2"/>
          <p:cNvSpPr txBox="1"/>
          <p:nvPr>
            <p:ph idx="4294967295" type="title"/>
          </p:nvPr>
        </p:nvSpPr>
        <p:spPr>
          <a:xfrm>
            <a:off x="4023450" y="1925925"/>
            <a:ext cx="17244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AI / ML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2"/>
          <p:cNvSpPr txBox="1"/>
          <p:nvPr>
            <p:ph idx="4294967295" type="title"/>
          </p:nvPr>
        </p:nvSpPr>
        <p:spPr>
          <a:xfrm>
            <a:off x="1110675" y="3787575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Internet of Things (IoT)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22"/>
          <p:cNvSpPr txBox="1"/>
          <p:nvPr>
            <p:ph idx="4294967295" type="title"/>
          </p:nvPr>
        </p:nvSpPr>
        <p:spPr>
          <a:xfrm>
            <a:off x="4023450" y="3822100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Security / Compliance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6424875" y="3822100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Networking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950" y="893600"/>
            <a:ext cx="962700" cy="9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425" y="853663"/>
            <a:ext cx="1042575" cy="10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869" y="893600"/>
            <a:ext cx="1262602" cy="111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1650" y="2559788"/>
            <a:ext cx="1161525" cy="11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375" y="2417763"/>
            <a:ext cx="1445602" cy="144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575" y="2829100"/>
            <a:ext cx="1262599" cy="12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20275" y="2620450"/>
            <a:ext cx="1201650" cy="12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4294967295" type="title"/>
          </p:nvPr>
        </p:nvSpPr>
        <p:spPr>
          <a:xfrm>
            <a:off x="3457375" y="272350"/>
            <a:ext cx="1590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Benefits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50" y="1497450"/>
            <a:ext cx="1861427" cy="1861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4294967295" type="title"/>
          </p:nvPr>
        </p:nvSpPr>
        <p:spPr>
          <a:xfrm>
            <a:off x="804600" y="3694100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Cost Efficient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3575250" y="3781300"/>
            <a:ext cx="19935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Scalability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23"/>
          <p:cNvSpPr txBox="1"/>
          <p:nvPr>
            <p:ph idx="4294967295" type="title"/>
          </p:nvPr>
        </p:nvSpPr>
        <p:spPr>
          <a:xfrm>
            <a:off x="7040875" y="3789950"/>
            <a:ext cx="7923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Speed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375" y="1593800"/>
            <a:ext cx="1732500" cy="1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275" y="1677638"/>
            <a:ext cx="1894675" cy="15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4294967295" type="title"/>
          </p:nvPr>
        </p:nvSpPr>
        <p:spPr>
          <a:xfrm>
            <a:off x="2824050" y="272350"/>
            <a:ext cx="3495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oogle Sans"/>
                <a:ea typeface="Google Sans"/>
                <a:cs typeface="Google Sans"/>
                <a:sym typeface="Google Sans"/>
              </a:rPr>
              <a:t>APSpace: Discussion</a:t>
            </a:r>
            <a:endParaRPr sz="3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300" y="897400"/>
            <a:ext cx="5000950" cy="39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378650" y="4801950"/>
            <a:ext cx="20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https://apspace.apu.edu.my/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